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607" r:id="rId2"/>
    <p:sldId id="608" r:id="rId3"/>
    <p:sldId id="610" r:id="rId4"/>
    <p:sldId id="611" r:id="rId5"/>
    <p:sldId id="612" r:id="rId6"/>
    <p:sldId id="656" r:id="rId7"/>
    <p:sldId id="657" r:id="rId8"/>
    <p:sldId id="613" r:id="rId9"/>
    <p:sldId id="615" r:id="rId10"/>
    <p:sldId id="616" r:id="rId11"/>
    <p:sldId id="617" r:id="rId12"/>
    <p:sldId id="618" r:id="rId13"/>
    <p:sldId id="619" r:id="rId14"/>
    <p:sldId id="620" r:id="rId15"/>
    <p:sldId id="621" r:id="rId16"/>
    <p:sldId id="658" r:id="rId17"/>
    <p:sldId id="622" r:id="rId18"/>
    <p:sldId id="623" r:id="rId19"/>
    <p:sldId id="624" r:id="rId20"/>
    <p:sldId id="625" r:id="rId21"/>
    <p:sldId id="626" r:id="rId22"/>
    <p:sldId id="659" r:id="rId23"/>
    <p:sldId id="628" r:id="rId24"/>
    <p:sldId id="629" r:id="rId25"/>
    <p:sldId id="660" r:id="rId26"/>
    <p:sldId id="630" r:id="rId27"/>
    <p:sldId id="631" r:id="rId28"/>
    <p:sldId id="661" r:id="rId29"/>
    <p:sldId id="632" r:id="rId30"/>
    <p:sldId id="634" r:id="rId31"/>
    <p:sldId id="635" r:id="rId32"/>
    <p:sldId id="662" r:id="rId33"/>
    <p:sldId id="636" r:id="rId34"/>
    <p:sldId id="637" r:id="rId35"/>
    <p:sldId id="638" r:id="rId36"/>
    <p:sldId id="639" r:id="rId37"/>
    <p:sldId id="663" r:id="rId38"/>
    <p:sldId id="640" r:id="rId39"/>
    <p:sldId id="641" r:id="rId40"/>
    <p:sldId id="648" r:id="rId41"/>
    <p:sldId id="649" r:id="rId42"/>
    <p:sldId id="652" r:id="rId43"/>
    <p:sldId id="653" r:id="rId44"/>
    <p:sldId id="654" r:id="rId45"/>
    <p:sldId id="609" r:id="rId46"/>
    <p:sldId id="63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B1B1B"/>
    <a:srgbClr val="F62222"/>
    <a:srgbClr val="00FA00"/>
    <a:srgbClr val="17385F"/>
    <a:srgbClr val="BC2922"/>
    <a:srgbClr val="950F05"/>
    <a:srgbClr val="F85A5A"/>
    <a:srgbClr val="F51111"/>
    <a:srgbClr val="C01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5" autoAdjust="0"/>
    <p:restoredTop sz="95701" autoAdjust="0"/>
  </p:normalViewPr>
  <p:slideViewPr>
    <p:cSldViewPr>
      <p:cViewPr varScale="1">
        <p:scale>
          <a:sx n="85" d="100"/>
          <a:sy n="85" d="100"/>
        </p:scale>
        <p:origin x="-1426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E85C-12D8-4E7F-A40E-648F4A545D4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4ACFD-7A7C-47DE-BDB0-03582906F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48816" y="4725144"/>
            <a:ext cx="8443664" cy="1142256"/>
          </a:xfrm>
        </p:spPr>
        <p:txBody>
          <a:bodyPr anchor="b"/>
          <a:lstStyle>
            <a:lvl1pPr algn="r">
              <a:defRPr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62366"/>
            <a:ext cx="8153400" cy="818362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683568" cy="381653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343944"/>
            <a:ext cx="7123113" cy="3821360"/>
          </a:xfrm>
        </p:spPr>
        <p:txBody>
          <a:bodyPr anchor="t">
            <a:normAutofit/>
          </a:bodyPr>
          <a:lstStyle>
            <a:lvl1pPr marL="363538" indent="-363538">
              <a:buClr>
                <a:schemeClr val="accent3">
                  <a:lumMod val="75000"/>
                </a:schemeClr>
              </a:buClr>
              <a:buSzPct val="90000"/>
              <a:buFont typeface="Wingdings" pitchFamily="2" charset="2"/>
              <a:buChar char="l"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24744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944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944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944"/>
            <a:ext cx="7620000" cy="990600"/>
          </a:xfrm>
        </p:spPr>
        <p:txBody>
          <a:bodyPr/>
          <a:lstStyle>
            <a:lvl1pPr algn="l">
              <a:buNone/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5334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8153400" cy="9361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 txBox="1">
            <a:spLocks/>
          </p:cNvSpPr>
          <p:nvPr/>
        </p:nvSpPr>
        <p:spPr>
          <a:xfrm>
            <a:off x="8460432" y="6453336"/>
            <a:ext cx="683568" cy="38165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1F7C61-E806-464B-B0A8-1A94F5094F2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學習目標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91680" y="366936"/>
            <a:ext cx="7223720" cy="457423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75000"/>
                </a:schemeClr>
              </a:buClr>
              <a:buSzPct val="80000"/>
              <a:buFont typeface="Wingdings" pitchFamily="2" charset="2"/>
              <a:buChar char="l"/>
              <a:defRPr sz="28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513432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522576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521661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5210520"/>
            <a:ext cx="7315200" cy="685800"/>
          </a:xfrm>
        </p:spPr>
        <p:txBody>
          <a:bodyPr anchor="ctr">
            <a:normAutofit/>
          </a:bodyPr>
          <a:lstStyle>
            <a:lvl1pPr algn="l"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522956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5" b="100000" l="599" r="100000">
                        <a14:foregroundMark x1="28743" y1="55856" x2="28743" y2="55856"/>
                        <a14:foregroundMark x1="17964" y1="58559" x2="17964" y2="585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4179262"/>
            <a:ext cx="15906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5992" y="0"/>
            <a:ext cx="8548007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95008"/>
            <a:ext cx="8153400" cy="474230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45353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98D9F8-B43C-4F13-A1F7-75C7E20AEE15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45333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980728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02644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02644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018510"/>
            <a:ext cx="533400" cy="236538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6EA08B42-939E-488E-BA8E-51C7FB45C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33400" cy="980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70000"/>
        <a:buFont typeface="Wingdings 2"/>
        <a:buChar char="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75000"/>
        <a:buFont typeface="Wingdings"/>
        <a:buChar char=""/>
        <a:defRPr kumimoji="0"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3"/>
        </a:buClr>
        <a:buSzPct val="7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0" eaLnBrk="1" latinLnBrk="0" hangingPunct="1">
        <a:spcBef>
          <a:spcPts val="300"/>
        </a:spcBef>
        <a:spcAft>
          <a:spcPts val="600"/>
        </a:spcAft>
        <a:buClr>
          <a:schemeClr val="accent4"/>
        </a:buClr>
        <a:buSzPct val="65000"/>
        <a:buFont typeface="Wingdings"/>
        <a:buChar char=""/>
        <a:defRPr kumimoji="0"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11</a:t>
            </a:r>
            <a:r>
              <a:rPr lang="zh-TW" altLang="en-US" dirty="0"/>
              <a:t>章　資料處理及分析實作</a:t>
            </a:r>
          </a:p>
        </p:txBody>
      </p:sp>
    </p:spTree>
    <p:extLst>
      <p:ext uri="{BB962C8B-B14F-4D97-AF65-F5344CB8AC3E}">
        <p14:creationId xmlns:p14="http://schemas.microsoft.com/office/powerpoint/2010/main" val="127639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610FC5E-1DA7-494C-BC69-4501AC5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資料處理：資料清理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03-1 </a:t>
            </a:r>
            <a:r>
              <a:rPr lang="zh-TW" altLang="en-US" b="0" dirty="0"/>
              <a:t>資料處理：資料清理</a:t>
            </a:r>
          </a:p>
          <a:p>
            <a:pPr marL="0" indent="1706563">
              <a:buNone/>
            </a:pPr>
            <a:r>
              <a:rPr lang="zh-TW" altLang="en-US" b="0" dirty="0"/>
              <a:t>刪除兩筆沒有資料的紀錄。</a:t>
            </a:r>
          </a:p>
          <a:p>
            <a:pPr marL="263525" indent="-263525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刪除過年休假這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兩筆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D579E05-C8DE-2645-911F-EC8F328F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962" y="2667000"/>
            <a:ext cx="514820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2224B48-6989-4A47-8A03-F862EB08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資料處理：資料清理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並重新修改項次到第</a:t>
            </a:r>
            <a:r>
              <a:rPr lang="en-US" altLang="zh-TW" sz="2800" b="0" dirty="0"/>
              <a:t>16</a:t>
            </a:r>
            <a:r>
              <a:rPr lang="zh-TW" altLang="en-US" sz="2800" b="0" dirty="0"/>
              <a:t>次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D91939B-B9F1-7443-BA0A-52046EF9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981200"/>
            <a:ext cx="803798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619F31D-7F45-5543-B5B8-E3EAEA1B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資料處理：由營業額算出打工薪水</a:t>
            </a:r>
            <a:r>
              <a:rPr lang="en-US" altLang="zh-TW" sz="3600" dirty="0"/>
              <a:t>(1/2)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03-2 </a:t>
            </a:r>
            <a:r>
              <a:rPr lang="zh-TW" altLang="en-US" b="0" dirty="0"/>
              <a:t>資料處理：由營業額算出打工薪水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在「</a:t>
            </a:r>
            <a:r>
              <a:rPr lang="en-US" altLang="zh-TW" sz="2800" b="0" dirty="0"/>
              <a:t>E3</a:t>
            </a:r>
            <a:r>
              <a:rPr lang="zh-TW" altLang="en-US" sz="2800" b="0" dirty="0"/>
              <a:t>」輸入</a:t>
            </a:r>
          </a:p>
          <a:p>
            <a:pPr marL="0" indent="0">
              <a:buNone/>
            </a:pPr>
            <a:r>
              <a:rPr lang="zh-TW" altLang="en-US" sz="2800" b="0" dirty="0"/>
              <a:t>「</a:t>
            </a:r>
            <a:r>
              <a:rPr lang="en-US" altLang="zh-TW" sz="2800" b="0" dirty="0"/>
              <a:t>=d3*0.05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5D81147-1B29-7E42-927A-961D3BE6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173560"/>
            <a:ext cx="5414796" cy="46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1EA748A-46F1-124D-9B90-E8733961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資料處理：由營業額算出打工薪水</a:t>
            </a:r>
            <a:r>
              <a:rPr lang="en-US" altLang="zh-TW" sz="3600" dirty="0"/>
              <a:t>(2/2)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 smtClean="0"/>
              <a:t>按下</a:t>
            </a:r>
            <a:r>
              <a:rPr lang="en-US" altLang="zh-TW" sz="2800" b="0" dirty="0" smtClean="0"/>
              <a:t>Enter</a:t>
            </a:r>
            <a:r>
              <a:rPr lang="zh-TW" altLang="en-US" sz="2800" b="0" dirty="0" smtClean="0"/>
              <a:t>鍵</a:t>
            </a:r>
            <a:r>
              <a:rPr lang="zh-TW" altLang="en-US" sz="2800" b="0" dirty="0"/>
              <a:t>後，得到</a:t>
            </a:r>
          </a:p>
          <a:p>
            <a:pPr marL="0" indent="0">
              <a:buNone/>
            </a:pPr>
            <a:r>
              <a:rPr lang="zh-TW" altLang="en-US" sz="2800" b="0" dirty="0"/>
              <a:t>「</a:t>
            </a:r>
            <a:r>
              <a:rPr lang="en-US" altLang="zh-TW" sz="2800" b="0" dirty="0"/>
              <a:t>179.4</a:t>
            </a:r>
            <a:r>
              <a:rPr lang="zh-TW" altLang="en-US" sz="2800" b="0" dirty="0"/>
              <a:t>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 </a:t>
            </a:r>
            <a:r>
              <a:rPr lang="zh-TW" altLang="en-US" sz="2800" b="0" dirty="0"/>
              <a:t>選取「減少小數位數」</a:t>
            </a:r>
          </a:p>
          <a:p>
            <a:pPr marL="0" indent="0">
              <a:buNone/>
            </a:pPr>
            <a:r>
              <a:rPr lang="zh-TW" altLang="en-US" sz="2800" b="0" dirty="0"/>
              <a:t>鈕，把儲存格</a:t>
            </a:r>
            <a:r>
              <a:rPr lang="en-US" altLang="zh-TW" sz="2800" b="0" dirty="0"/>
              <a:t>E3</a:t>
            </a:r>
            <a:r>
              <a:rPr lang="zh-TW" altLang="en-US" sz="2800" b="0" dirty="0"/>
              <a:t>的值</a:t>
            </a:r>
          </a:p>
          <a:p>
            <a:pPr marL="0" indent="0">
              <a:buNone/>
            </a:pPr>
            <a:r>
              <a:rPr lang="zh-TW" altLang="en-US" sz="2800" b="0" dirty="0"/>
              <a:t>改為整數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65487E3-1D56-C043-BA55-FE2EA269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44" y="1412776"/>
            <a:ext cx="461301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B3FF257-F613-1C4F-9114-AB59B0AF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(1/5)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03-3 </a:t>
            </a:r>
            <a:r>
              <a:rPr lang="zh-TW" altLang="en-US" b="0" dirty="0"/>
              <a:t>資料處理：累計薪水</a:t>
            </a:r>
            <a:endParaRPr lang="en-US" altLang="zh-TW" b="0" dirty="0"/>
          </a:p>
          <a:p>
            <a:pPr marL="0" indent="1706563" algn="l">
              <a:buNone/>
            </a:pPr>
            <a:r>
              <a:rPr lang="zh-TW" altLang="en-US" b="0" dirty="0"/>
              <a:t>由每次的薪水算出累計薪水。</a:t>
            </a:r>
          </a:p>
          <a:p>
            <a:pPr marL="268288" indent="-268288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</a:t>
            </a:r>
            <a:r>
              <a:rPr lang="en-US" altLang="zh-TW" sz="2800" b="0" dirty="0"/>
              <a:t>E3</a:t>
            </a:r>
            <a:r>
              <a:rPr lang="zh-TW" altLang="en-US" sz="2800" b="0" dirty="0"/>
              <a:t>」，以</a:t>
            </a:r>
            <a:r>
              <a:rPr lang="zh-TW" altLang="en-US" sz="2800" b="0" dirty="0" smtClean="0"/>
              <a:t>拖曳</a:t>
            </a:r>
            <a:r>
              <a:rPr lang="en-US" altLang="zh-TW" sz="2800" b="0" dirty="0" smtClean="0"/>
              <a:t/>
            </a:r>
            <a:br>
              <a:rPr lang="en-US" altLang="zh-TW" sz="2800" b="0" dirty="0" smtClean="0"/>
            </a:br>
            <a:r>
              <a:rPr lang="zh-TW" altLang="en-US" sz="2800" b="0" dirty="0" smtClean="0"/>
              <a:t>填滿</a:t>
            </a:r>
            <a:r>
              <a:rPr lang="zh-TW" altLang="en-US" sz="2800" b="0" dirty="0"/>
              <a:t>的方式向下拉</a:t>
            </a:r>
            <a:r>
              <a:rPr lang="zh-TW" altLang="en-US" sz="2800" b="0" dirty="0" smtClean="0"/>
              <a:t>，</a:t>
            </a:r>
            <a:r>
              <a:rPr lang="en-US" altLang="zh-TW" sz="2800" b="0" dirty="0" smtClean="0"/>
              <a:t/>
            </a:r>
            <a:br>
              <a:rPr lang="en-US" altLang="zh-TW" sz="2800" b="0" dirty="0" smtClean="0"/>
            </a:br>
            <a:r>
              <a:rPr lang="zh-TW" altLang="en-US" sz="2800" b="0" dirty="0" smtClean="0"/>
              <a:t>得到</a:t>
            </a:r>
            <a:r>
              <a:rPr lang="zh-TW" altLang="en-US" sz="2800" b="0" dirty="0"/>
              <a:t>胖虎的薪水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33FACCF-246E-0D41-AC9B-B9D44680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50" y="2590800"/>
            <a:ext cx="466798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8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E1E0D39-37A7-C043-A84C-A40943D8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(2/5)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在儲存格「</a:t>
            </a:r>
            <a:r>
              <a:rPr lang="en-US" altLang="zh-TW" sz="2800" b="0" dirty="0"/>
              <a:t>F3</a:t>
            </a:r>
            <a:r>
              <a:rPr lang="zh-TW" altLang="en-US" sz="2800" b="0" dirty="0"/>
              <a:t>」輸入「</a:t>
            </a:r>
            <a:r>
              <a:rPr lang="en-US" altLang="zh-TW" sz="2800" b="0" dirty="0"/>
              <a:t>=e3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3F2EC36-A8AC-6D46-B6DF-622D82CA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5616184" cy="47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(3/5)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在儲存格「</a:t>
            </a:r>
            <a:r>
              <a:rPr lang="en-US" altLang="zh-TW" sz="2800" b="0" dirty="0"/>
              <a:t>F4</a:t>
            </a:r>
            <a:r>
              <a:rPr lang="zh-TW" altLang="en-US" sz="2800" b="0" dirty="0"/>
              <a:t>」輸入「</a:t>
            </a:r>
            <a:r>
              <a:rPr lang="en-US" altLang="zh-TW" sz="2800" b="0" dirty="0"/>
              <a:t>=e4+f3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77546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68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94D498E-8F13-544E-A173-F4BF972F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(4/5)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68288" indent="-268288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點選「</a:t>
            </a:r>
            <a:r>
              <a:rPr lang="en-US" altLang="zh-TW" sz="2800" b="0" dirty="0"/>
              <a:t>F4</a:t>
            </a:r>
            <a:r>
              <a:rPr lang="zh-TW" altLang="en-US" sz="2800" b="0" dirty="0" smtClean="0"/>
              <a:t>」，</a:t>
            </a:r>
            <a:r>
              <a:rPr lang="en-US" altLang="zh-TW" sz="2800" b="0" dirty="0" smtClean="0"/>
              <a:t/>
            </a:r>
            <a:br>
              <a:rPr lang="en-US" altLang="zh-TW" sz="2800" b="0" dirty="0" smtClean="0"/>
            </a:br>
            <a:r>
              <a:rPr lang="zh-TW" altLang="en-US" sz="2800" b="0" dirty="0" smtClean="0"/>
              <a:t>以</a:t>
            </a:r>
            <a:r>
              <a:rPr lang="zh-TW" altLang="en-US" sz="2800" b="0" dirty="0"/>
              <a:t>拖曳填滿的方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式向下拉，得到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累計薪水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31FDBF1-C19C-FD43-8255-BB6C4E4E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71600"/>
            <a:ext cx="53461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9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39E593-5C41-FE43-AA19-1EAECFDF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資料處理：累計薪水</a:t>
            </a:r>
            <a:r>
              <a:rPr lang="en-US" altLang="zh-TW" dirty="0"/>
              <a:t>(5/5)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計算結果如右圖。</a:t>
            </a:r>
          </a:p>
          <a:p>
            <a:pPr marL="0" indent="0" algn="l">
              <a:buNone/>
            </a:pPr>
            <a:r>
              <a:rPr lang="zh-TW" altLang="en-US" b="0" dirty="0"/>
              <a:t>可惜，目前胖虎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zh-TW" altLang="en-US" b="0" dirty="0"/>
              <a:t>累計的薪水只有</a:t>
            </a:r>
            <a:r>
              <a:rPr lang="en-US" altLang="zh-TW" b="0" dirty="0"/>
              <a:t/>
            </a:r>
            <a:br>
              <a:rPr lang="en-US" altLang="zh-TW" b="0" dirty="0"/>
            </a:br>
            <a:r>
              <a:rPr lang="en-US" altLang="zh-TW" b="0" dirty="0"/>
              <a:t>2297</a:t>
            </a:r>
            <a:r>
              <a:rPr lang="zh-TW" altLang="en-US" b="0" dirty="0"/>
              <a:t>元，不到</a:t>
            </a:r>
          </a:p>
          <a:p>
            <a:pPr marL="0" indent="0">
              <a:buNone/>
            </a:pPr>
            <a:r>
              <a:rPr lang="en-US" altLang="zh-TW" b="0" dirty="0"/>
              <a:t>3000</a:t>
            </a:r>
            <a:r>
              <a:rPr lang="zh-TW" altLang="en-US" b="0" dirty="0"/>
              <a:t>元。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3E2E1C1-507E-9943-AB6E-FCA1B291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7400"/>
            <a:ext cx="5413549" cy="46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0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73E6D7F-0F32-B143-B355-0BD817C4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資料處理：視覺化圖表</a:t>
            </a:r>
            <a:r>
              <a:rPr lang="en-US" altLang="zh-TW" dirty="0"/>
              <a:t>(1/3)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03-4 </a:t>
            </a:r>
            <a:r>
              <a:rPr lang="zh-TW" altLang="en-US" b="0" dirty="0"/>
              <a:t>資料處理：視覺化圖表</a:t>
            </a:r>
          </a:p>
          <a:p>
            <a:pPr marL="1706563" indent="0">
              <a:buNone/>
            </a:pPr>
            <a:r>
              <a:rPr lang="zh-TW" altLang="en-US" b="0" dirty="0"/>
              <a:t>製作一份打工薪水的「折線圖」。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先選取「</a:t>
            </a:r>
            <a:r>
              <a:rPr lang="en-US" altLang="zh-TW" sz="2800" b="0" dirty="0"/>
              <a:t>A2:A18</a:t>
            </a:r>
            <a:r>
              <a:rPr lang="zh-TW" altLang="en-US" sz="2800" b="0" dirty="0"/>
              <a:t>」</a:t>
            </a:r>
          </a:p>
          <a:p>
            <a:pPr marL="263525" indent="-263525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按</a:t>
            </a:r>
            <a:r>
              <a:rPr lang="zh-TW" altLang="en-US" sz="2800" b="0" dirty="0" smtClean="0"/>
              <a:t>著</a:t>
            </a:r>
            <a:r>
              <a:rPr lang="en-US" altLang="zh-TW" sz="2800" b="0" dirty="0" smtClean="0"/>
              <a:t>Ctrl</a:t>
            </a:r>
            <a:r>
              <a:rPr lang="zh-TW" altLang="en-US" sz="2800" b="0" dirty="0" smtClean="0"/>
              <a:t>鍵</a:t>
            </a:r>
            <a:r>
              <a:rPr lang="zh-TW" altLang="en-US" sz="2800" b="0" dirty="0"/>
              <a:t>，再</a:t>
            </a:r>
            <a:r>
              <a:rPr lang="en-US" altLang="zh-TW" sz="2800" b="0" dirty="0"/>
              <a:t/>
            </a:r>
            <a:br>
              <a:rPr lang="en-US" altLang="zh-TW" sz="2800" b="0" dirty="0"/>
            </a:br>
            <a:r>
              <a:rPr lang="zh-TW" altLang="en-US" sz="2800" b="0" dirty="0"/>
              <a:t>選取「</a:t>
            </a:r>
            <a:r>
              <a:rPr lang="en-US" altLang="zh-TW" sz="2800" b="0" dirty="0"/>
              <a:t>E2:E18</a:t>
            </a:r>
            <a:r>
              <a:rPr lang="zh-TW" altLang="en-US" sz="2800" b="0" dirty="0"/>
              <a:t>」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A9C14FE-BA51-AA4E-BA18-4D2A9EF6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844156"/>
            <a:ext cx="5192639" cy="38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7394F12-F016-474A-AF76-D7C20B36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11-1</a:t>
            </a:r>
            <a:r>
              <a:rPr lang="zh-TW" altLang="en-US" dirty="0"/>
              <a:t>　零用錢的預測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1BA3D20-2B20-A543-A4F2-CBF925E955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資料分析的「預測」是指觀察搜集到的資料，預測未來可能的狀況。</a:t>
            </a:r>
            <a:endParaRPr lang="en-US" altLang="zh-TW" dirty="0"/>
          </a:p>
          <a:p>
            <a:r>
              <a:rPr lang="zh-TW" altLang="en-US" dirty="0"/>
              <a:t>本節實作中，我們將把已發生的歷史數據轉化為「趨勢」，依趨勢進一步「預測」。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D050FF-0047-FC4D-94B6-DFB720D8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資料處理：視覺化圖表</a:t>
            </a:r>
            <a:r>
              <a:rPr lang="en-US" altLang="zh-TW" dirty="0"/>
              <a:t>(2/3)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選取「插入」功能表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選「圖表」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5</a:t>
            </a:r>
            <a:r>
              <a:rPr lang="en-US" altLang="zh-TW" sz="2800" dirty="0"/>
              <a:t> </a:t>
            </a:r>
            <a:r>
              <a:rPr lang="zh-TW" altLang="en-US" sz="2800" b="0" dirty="0"/>
              <a:t>選擇「折線圖」</a:t>
            </a:r>
            <a:endParaRPr lang="zh-TW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1200"/>
            <a:ext cx="568618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23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914B6F-936D-C040-A5CC-D37BF81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資料處理：視覺化圖表</a:t>
            </a:r>
            <a:r>
              <a:rPr lang="en-US" altLang="zh-TW" dirty="0"/>
              <a:t>(3/3)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6 </a:t>
            </a:r>
            <a:r>
              <a:rPr lang="zh-TW" altLang="en-US" sz="2800" b="0" dirty="0"/>
              <a:t>「項次」應該做為水平軸（</a:t>
            </a:r>
            <a:r>
              <a:rPr lang="en-US" altLang="zh-TW" sz="2800" b="0" dirty="0"/>
              <a:t>X</a:t>
            </a:r>
            <a:r>
              <a:rPr lang="zh-TW" altLang="en-US" sz="2800" b="0" dirty="0"/>
              <a:t>軸）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7</a:t>
            </a:r>
            <a:r>
              <a:rPr lang="en-US" altLang="zh-TW" sz="2800" dirty="0"/>
              <a:t> </a:t>
            </a:r>
            <a:r>
              <a:rPr lang="zh-TW" altLang="en-US" sz="2800" b="0" dirty="0"/>
              <a:t>所以勾選「使用</a:t>
            </a:r>
            <a:r>
              <a:rPr lang="en-US" altLang="zh-TW" sz="2800" b="0" dirty="0"/>
              <a:t>A</a:t>
            </a:r>
            <a:r>
              <a:rPr lang="zh-TW" altLang="en-US" sz="2800" b="0" dirty="0"/>
              <a:t>欄做為標籤」</a:t>
            </a:r>
          </a:p>
          <a:p>
            <a:pPr marL="268288" indent="-268288" algn="l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8</a:t>
            </a:r>
            <a:r>
              <a:rPr lang="en-US" altLang="zh-TW" sz="2800" dirty="0"/>
              <a:t> </a:t>
            </a:r>
            <a:r>
              <a:rPr lang="zh-TW" altLang="en-US" sz="2800" b="0" dirty="0"/>
              <a:t>得到薪水</a:t>
            </a:r>
            <a:r>
              <a:rPr lang="zh-TW" altLang="en-US" sz="2800" b="0" dirty="0" smtClean="0"/>
              <a:t>的</a:t>
            </a:r>
            <a:r>
              <a:rPr lang="en-US" altLang="zh-TW" sz="2800" b="0" dirty="0" smtClean="0"/>
              <a:t/>
            </a:r>
            <a:br>
              <a:rPr lang="en-US" altLang="zh-TW" sz="2800" b="0" dirty="0" smtClean="0"/>
            </a:br>
            <a:r>
              <a:rPr lang="zh-TW" altLang="en-US" sz="2800" b="0" dirty="0" smtClean="0"/>
              <a:t>折線</a:t>
            </a:r>
            <a:r>
              <a:rPr lang="zh-TW" altLang="en-US" sz="2800" b="0" dirty="0"/>
              <a:t>圖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62200"/>
            <a:ext cx="62103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2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資料分析：是否已湊足</a:t>
            </a:r>
            <a:r>
              <a:rPr lang="en-US" altLang="zh-TW" dirty="0"/>
              <a:t>3000</a:t>
            </a:r>
            <a:r>
              <a:rPr lang="zh-TW" altLang="en-US" dirty="0"/>
              <a:t>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Step 04-1 </a:t>
            </a:r>
            <a:r>
              <a:rPr lang="zh-TW" altLang="en-US" sz="2400" b="0" dirty="0"/>
              <a:t>資料分析：是否已湊足</a:t>
            </a:r>
            <a:r>
              <a:rPr lang="en-US" altLang="zh-TW" sz="2400" b="0" dirty="0"/>
              <a:t>3000</a:t>
            </a:r>
            <a:r>
              <a:rPr lang="zh-TW" altLang="en-US" sz="2400" b="0" dirty="0"/>
              <a:t>元</a:t>
            </a:r>
          </a:p>
          <a:p>
            <a:pPr marL="0" indent="0">
              <a:buNone/>
            </a:pPr>
            <a:r>
              <a:rPr lang="zh-TW" altLang="en-US" sz="2400" b="0" dirty="0"/>
              <a:t>在圖表上加上「趨勢線」，觀察胖虎薪水的變化趨勢。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691515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67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41D719-9C7E-FB40-AA93-2FF260AE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資料分析：預測還要打工多少次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882775" indent="-1882775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04-2 </a:t>
            </a:r>
            <a:r>
              <a:rPr lang="zh-TW" altLang="en-US" sz="2800" b="0" dirty="0"/>
              <a:t>資料分析：預測還要打工多少</a:t>
            </a:r>
            <a:r>
              <a:rPr lang="zh-TW" altLang="en-US" sz="2800" b="0" dirty="0" smtClean="0"/>
              <a:t>次</a:t>
            </a:r>
            <a:r>
              <a:rPr lang="en-US" altLang="zh-TW" sz="2800" b="0" dirty="0" smtClean="0"/>
              <a:t/>
            </a:r>
            <a:br>
              <a:rPr lang="en-US" altLang="zh-TW" sz="2800" b="0" dirty="0" smtClean="0"/>
            </a:br>
            <a:r>
              <a:rPr lang="zh-TW" altLang="en-US" sz="2800" b="0" dirty="0" smtClean="0"/>
              <a:t>以求</a:t>
            </a:r>
            <a:r>
              <a:rPr lang="zh-TW" altLang="en-US" sz="2800" b="0" dirty="0"/>
              <a:t>出的「趨勢線方程式」（即「</a:t>
            </a:r>
            <a:r>
              <a:rPr lang="en-US" altLang="zh-TW" sz="2800" b="0" dirty="0"/>
              <a:t>-1.36x+155</a:t>
            </a:r>
            <a:r>
              <a:rPr lang="zh-TW" altLang="en-US" sz="2800" b="0" dirty="0"/>
              <a:t>」）做預測。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A38012B-2B00-764F-83EE-4278F791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85" y="2971800"/>
            <a:ext cx="8219477" cy="37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286FD2F-134F-C34A-AB0B-91997F3D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531352" cy="81836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資料分析：預測還要打工多少次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4</a:t>
            </a:r>
            <a:r>
              <a:rPr lang="en-US" altLang="zh-TW" sz="2400" dirty="0"/>
              <a:t> </a:t>
            </a:r>
            <a:r>
              <a:rPr lang="zh-TW" altLang="en-US" sz="2400" b="0" dirty="0"/>
              <a:t>以拖曳填滿把</a:t>
            </a:r>
            <a:r>
              <a:rPr lang="en-US" altLang="zh-TW" sz="2400" b="0" dirty="0"/>
              <a:t/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E19</a:t>
            </a:r>
            <a:r>
              <a:rPr lang="zh-TW" altLang="en-US" sz="2400" b="0" dirty="0"/>
              <a:t>」複製到</a:t>
            </a:r>
            <a:r>
              <a:rPr lang="en-US" altLang="zh-TW" sz="2400" b="0" dirty="0"/>
              <a:t/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E20:E24</a:t>
            </a:r>
            <a:r>
              <a:rPr lang="zh-TW" altLang="en-US" sz="2400" b="0" dirty="0"/>
              <a:t>」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5</a:t>
            </a:r>
            <a:r>
              <a:rPr lang="en-US" altLang="zh-TW" sz="2400" dirty="0"/>
              <a:t> </a:t>
            </a:r>
            <a:r>
              <a:rPr lang="zh-TW" altLang="en-US" sz="2400" b="0" dirty="0"/>
              <a:t>以拖曳填滿把</a:t>
            </a:r>
            <a:r>
              <a:rPr lang="en-US" altLang="zh-TW" sz="2400" b="0" dirty="0"/>
              <a:t/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F18</a:t>
            </a:r>
            <a:r>
              <a:rPr lang="zh-TW" altLang="en-US" sz="2400" b="0" dirty="0"/>
              <a:t>」複製到</a:t>
            </a:r>
            <a:r>
              <a:rPr lang="en-US" altLang="zh-TW" sz="2400" b="0" dirty="0"/>
              <a:t/>
            </a:r>
            <a:br>
              <a:rPr lang="en-US" altLang="zh-TW" sz="2400" b="0" dirty="0"/>
            </a:br>
            <a:r>
              <a:rPr lang="zh-TW" altLang="en-US" sz="2400" b="0" dirty="0"/>
              <a:t>「</a:t>
            </a:r>
            <a:r>
              <a:rPr lang="en-US" altLang="zh-TW" sz="2400" b="0" dirty="0"/>
              <a:t>F19:F24</a:t>
            </a:r>
            <a:r>
              <a:rPr lang="zh-TW" altLang="en-US" sz="2400" b="0" dirty="0"/>
              <a:t>」</a:t>
            </a: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pPr marL="0" indent="0">
              <a:buNone/>
            </a:pPr>
            <a:endParaRPr lang="en-US" altLang="zh-TW" sz="2400" b="0" dirty="0"/>
          </a:p>
          <a:p>
            <a:r>
              <a:rPr lang="zh-TW" altLang="en-US" sz="2400" b="0" dirty="0"/>
              <a:t>終於看出再打工</a:t>
            </a:r>
            <a:r>
              <a:rPr lang="en-US" altLang="zh-TW" sz="2400" b="0" dirty="0"/>
              <a:t>6</a:t>
            </a:r>
            <a:r>
              <a:rPr lang="zh-TW" altLang="en-US" sz="2400" b="0" dirty="0"/>
              <a:t>次，胖虎才能達到目標。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1328B8B-F921-B240-8E61-08ED3D1F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46" y="1524000"/>
            <a:ext cx="616350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7DB2198-55E9-2B4D-A43B-C41CD1E9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資料分析：有何新的發現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04-3 </a:t>
            </a:r>
            <a:r>
              <a:rPr lang="zh-TW" altLang="en-US" b="0" dirty="0"/>
              <a:t>資料分析：有何新的發現</a:t>
            </a:r>
          </a:p>
          <a:p>
            <a:pPr marL="0" indent="0">
              <a:buNone/>
            </a:pP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2603BD6-7BD9-7843-B19D-23DDE8DC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7383248" cy="47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4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7DB2198-55E9-2B4D-A43B-C41CD1E9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資料分析：有何新的發現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04-3 </a:t>
            </a:r>
            <a:r>
              <a:rPr lang="zh-TW" altLang="en-US" b="0" dirty="0"/>
              <a:t>資料分析：有何新的發現</a:t>
            </a:r>
          </a:p>
          <a:p>
            <a:pPr marL="1703388" indent="-1703388">
              <a:buNone/>
            </a:pPr>
            <a:r>
              <a:rPr lang="zh-TW" altLang="en-US" sz="2800" b="0" dirty="0">
                <a:solidFill>
                  <a:srgbClr val="0432FF"/>
                </a:solidFill>
              </a:rPr>
              <a:t>新發現</a:t>
            </a:r>
            <a:r>
              <a:rPr lang="en-US" altLang="zh-TW" sz="2800" b="0" dirty="0">
                <a:solidFill>
                  <a:srgbClr val="0432FF"/>
                </a:solidFill>
              </a:rPr>
              <a:t>1</a:t>
            </a:r>
            <a:r>
              <a:rPr lang="zh-TW" altLang="en-US" sz="2800" b="0" dirty="0">
                <a:solidFill>
                  <a:srgbClr val="0432FF"/>
                </a:solidFill>
              </a:rPr>
              <a:t>：</a:t>
            </a:r>
            <a:r>
              <a:rPr lang="zh-TW" altLang="en-US" sz="2800" b="0" dirty="0"/>
              <a:t>由紅色趨勢線可看出，業績有下滑的趨勢，胖虎是不是有「職業怠惰」呢</a:t>
            </a:r>
            <a:r>
              <a:rPr lang="zh-TW" altLang="en-US" sz="2800" b="0" dirty="0" smtClean="0"/>
              <a:t>？</a:t>
            </a:r>
            <a:endParaRPr lang="en-US" altLang="zh-TW" sz="2800" b="0" dirty="0" smtClean="0"/>
          </a:p>
          <a:p>
            <a:pPr marL="1703388" indent="-1703388">
              <a:buNone/>
            </a:pPr>
            <a:r>
              <a:rPr lang="zh-TW" altLang="en-US" sz="2800" b="0" dirty="0" smtClean="0">
                <a:solidFill>
                  <a:srgbClr val="0432FF"/>
                </a:solidFill>
              </a:rPr>
              <a:t>新</a:t>
            </a:r>
            <a:r>
              <a:rPr lang="zh-TW" altLang="en-US" sz="2800" b="0" dirty="0">
                <a:solidFill>
                  <a:srgbClr val="0432FF"/>
                </a:solidFill>
              </a:rPr>
              <a:t>發現</a:t>
            </a:r>
            <a:r>
              <a:rPr lang="en-US" altLang="zh-TW" sz="2800" b="0" dirty="0">
                <a:solidFill>
                  <a:srgbClr val="0432FF"/>
                </a:solidFill>
              </a:rPr>
              <a:t>2</a:t>
            </a:r>
            <a:r>
              <a:rPr lang="zh-TW" altLang="en-US" sz="2800" b="0" dirty="0">
                <a:solidFill>
                  <a:srgbClr val="0432FF"/>
                </a:solidFill>
              </a:rPr>
              <a:t>：</a:t>
            </a:r>
            <a:r>
              <a:rPr lang="zh-TW" altLang="en-US" sz="2800" b="0" dirty="0"/>
              <a:t>由藍色鋸齒狀的折線，可看出週日的薪水普遍低於週六，為何週六的生意比週日好？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065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AD672E-ECCE-214D-9ECF-F73B074A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採取行動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1435100" indent="-1435100">
              <a:lnSpc>
                <a:spcPct val="120000"/>
              </a:lnSpc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05 </a:t>
            </a:r>
            <a:r>
              <a:rPr lang="zh-TW" altLang="en-US" b="0" dirty="0"/>
              <a:t>採取行動：可採取什麼行動讓目標儘快達成</a:t>
            </a:r>
          </a:p>
          <a:p>
            <a:pPr marL="0" indent="0">
              <a:buNone/>
            </a:pPr>
            <a:r>
              <a:rPr lang="zh-TW" altLang="en-US" b="0" dirty="0">
                <a:solidFill>
                  <a:srgbClr val="0432FF"/>
                </a:solidFill>
              </a:rPr>
              <a:t>資料分析結果為：</a:t>
            </a:r>
          </a:p>
          <a:p>
            <a:pPr marL="0" indent="0">
              <a:buNone/>
            </a:pPr>
            <a:r>
              <a:rPr lang="en-US" altLang="zh-TW" b="0" dirty="0"/>
              <a:t>1. </a:t>
            </a:r>
            <a:r>
              <a:rPr lang="zh-TW" altLang="en-US" b="0" dirty="0"/>
              <a:t>目前薪資累計總額為</a:t>
            </a:r>
            <a:r>
              <a:rPr lang="en-US" altLang="zh-TW" b="0" dirty="0"/>
              <a:t>2297</a:t>
            </a:r>
            <a:r>
              <a:rPr lang="zh-TW" altLang="en-US" b="0" dirty="0"/>
              <a:t>元，尚未達標。</a:t>
            </a:r>
          </a:p>
          <a:p>
            <a:pPr marL="0" indent="0">
              <a:buNone/>
            </a:pPr>
            <a:r>
              <a:rPr lang="en-US" altLang="zh-TW" b="0" dirty="0"/>
              <a:t>2. </a:t>
            </a:r>
            <a:r>
              <a:rPr lang="zh-TW" altLang="en-US" b="0" dirty="0"/>
              <a:t>預測還要工作</a:t>
            </a:r>
            <a:r>
              <a:rPr lang="en-US" altLang="zh-TW" b="0" dirty="0"/>
              <a:t>6</a:t>
            </a:r>
            <a:r>
              <a:rPr lang="zh-TW" altLang="en-US" b="0" dirty="0"/>
              <a:t>次。</a:t>
            </a:r>
          </a:p>
          <a:p>
            <a:pPr marL="358775" indent="-358775">
              <a:lnSpc>
                <a:spcPct val="120000"/>
              </a:lnSpc>
              <a:buNone/>
            </a:pPr>
            <a:r>
              <a:rPr lang="en-US" altLang="zh-TW" b="0" dirty="0"/>
              <a:t>3. </a:t>
            </a:r>
            <a:r>
              <a:rPr lang="zh-TW" altLang="en-US" b="0" dirty="0"/>
              <a:t>新發現</a:t>
            </a:r>
            <a:r>
              <a:rPr lang="en-US" altLang="zh-TW" b="0" dirty="0"/>
              <a:t>1</a:t>
            </a:r>
            <a:r>
              <a:rPr lang="zh-TW" altLang="en-US" b="0" dirty="0"/>
              <a:t>：由趨勢線可看出業績下滑，胖虎是不是有「職業怠惰」呢？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b="0" dirty="0"/>
              <a:t>4. </a:t>
            </a:r>
            <a:r>
              <a:rPr lang="zh-TW" altLang="en-US" b="0" dirty="0"/>
              <a:t>新發現</a:t>
            </a:r>
            <a:r>
              <a:rPr lang="en-US" altLang="zh-TW" b="0" dirty="0"/>
              <a:t>2</a:t>
            </a:r>
            <a:r>
              <a:rPr lang="zh-TW" altLang="en-US" b="0" dirty="0"/>
              <a:t>：為何週六的生意比週日好呢？</a:t>
            </a:r>
          </a:p>
          <a:p>
            <a:pPr marL="717550" indent="-717550">
              <a:lnSpc>
                <a:spcPct val="120000"/>
              </a:lnSpc>
              <a:buNone/>
            </a:pPr>
            <a:r>
              <a:rPr lang="zh-TW" altLang="en-US" b="0" dirty="0"/>
              <a:t>　</a:t>
            </a:r>
            <a:r>
              <a:rPr lang="en-US" altLang="zh-TW" b="0" dirty="0"/>
              <a:t>- </a:t>
            </a:r>
            <a:r>
              <a:rPr lang="zh-TW" altLang="en-US" b="0" dirty="0"/>
              <a:t>隔天要上學，週日下午心情不好，胖虎經常擺臭臉。</a:t>
            </a:r>
          </a:p>
        </p:txBody>
      </p:sp>
    </p:spTree>
    <p:extLst>
      <p:ext uri="{BB962C8B-B14F-4D97-AF65-F5344CB8AC3E}">
        <p14:creationId xmlns:p14="http://schemas.microsoft.com/office/powerpoint/2010/main" val="235676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AD672E-ECCE-214D-9ECF-F73B074A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採取行動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435100" indent="-1435100">
              <a:buNone/>
            </a:pPr>
            <a:r>
              <a:rPr lang="en-US" altLang="zh-TW" sz="3000" dirty="0">
                <a:solidFill>
                  <a:srgbClr val="F62222"/>
                </a:solidFill>
              </a:rPr>
              <a:t>Step 05 </a:t>
            </a:r>
            <a:r>
              <a:rPr lang="zh-TW" altLang="en-US" sz="3000" b="0" dirty="0"/>
              <a:t>採取行動：可採取什麼行動讓目標儘快達成</a:t>
            </a:r>
          </a:p>
          <a:p>
            <a:pPr marL="0" indent="0">
              <a:buNone/>
            </a:pPr>
            <a:r>
              <a:rPr lang="zh-TW" altLang="en-US" sz="3000" b="0" dirty="0"/>
              <a:t>採取行動：</a:t>
            </a:r>
          </a:p>
          <a:p>
            <a:pPr marL="0" indent="0">
              <a:buNone/>
            </a:pPr>
            <a:r>
              <a:rPr lang="en-US" altLang="zh-TW" sz="3000" b="0" dirty="0"/>
              <a:t>1. </a:t>
            </a:r>
            <a:r>
              <a:rPr lang="zh-TW" altLang="en-US" sz="3000" b="0" dirty="0"/>
              <a:t>接下來該採取什麼行動才能儘快達成目標呢？</a:t>
            </a:r>
          </a:p>
          <a:p>
            <a:pPr marL="538163" indent="-538163">
              <a:buNone/>
            </a:pPr>
            <a:r>
              <a:rPr lang="en-US" altLang="zh-TW" sz="3000" b="0" dirty="0"/>
              <a:t>2. </a:t>
            </a:r>
            <a:r>
              <a:rPr lang="zh-TW" altLang="en-US" sz="3000" b="0" dirty="0"/>
              <a:t>如果你是胖虎媽媽，該如何提振胖虎的士氣呢？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93765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2D8B852-9E45-0A4E-82B9-AD7B6405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1A77AF8-7433-7C44-9B85-BCDECA69DC0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60593" y="1412875"/>
            <a:ext cx="5457763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8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C2D3D53-52FA-1F43-A4BE-C028BF90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試算表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D6D99FB-294E-7544-8824-CC27C820325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95461"/>
            <a:ext cx="8153400" cy="40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8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E240A3B-EA07-8447-88FD-0C0BB6D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※</a:t>
            </a:r>
            <a:r>
              <a:rPr lang="zh-TW" altLang="en-US" dirty="0"/>
              <a:t>　開放資料的取得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8CF704-6099-ED49-B609-B2FDC806A0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手動下載以及網路爬蟲</a:t>
            </a:r>
            <a:endParaRPr lang="en-US" altLang="zh-TW" dirty="0"/>
          </a:p>
          <a:p>
            <a:pPr lvl="1"/>
            <a:r>
              <a:rPr lang="zh-TW" altLang="en-US" dirty="0"/>
              <a:t>從開放平台</a:t>
            </a:r>
            <a:endParaRPr lang="en-US" altLang="zh-TW" dirty="0"/>
          </a:p>
          <a:p>
            <a:pPr lvl="1"/>
            <a:r>
              <a:rPr lang="zh-TW" altLang="en-US" dirty="0"/>
              <a:t>從網頁</a:t>
            </a:r>
            <a:endParaRPr lang="en-US" altLang="zh-TW" dirty="0"/>
          </a:p>
          <a:p>
            <a:r>
              <a:rPr lang="zh-TW" altLang="en-US" dirty="0"/>
              <a:t>資料格式：常是</a:t>
            </a:r>
            <a:r>
              <a:rPr lang="en" altLang="zh-TW" dirty="0"/>
              <a:t>CSV</a:t>
            </a:r>
            <a:r>
              <a:rPr lang="zh-TW" altLang="en-US" dirty="0"/>
              <a:t>或</a:t>
            </a:r>
            <a:r>
              <a:rPr lang="en" altLang="zh-TW" dirty="0"/>
              <a:t>JSON</a:t>
            </a:r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798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197889B-6E77-944F-BF28-F80D2F2C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　手動下載－實例演練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b="0" dirty="0"/>
              <a:t>我們示範下載「臺北市住宅竊盜點位資訊」的開放資料，而下載的</a:t>
            </a:r>
            <a:r>
              <a:rPr lang="en-US" altLang="zh-TW" b="0" dirty="0"/>
              <a:t>CSV</a:t>
            </a:r>
            <a:r>
              <a:rPr lang="zh-TW" altLang="en-US" b="0" dirty="0"/>
              <a:t>檔以記事本打開後會如圖</a:t>
            </a:r>
            <a:r>
              <a:rPr lang="en-US" altLang="zh-TW" b="0" dirty="0"/>
              <a:t>11-4</a:t>
            </a:r>
            <a:r>
              <a:rPr lang="zh-TW" altLang="en-US" b="0" dirty="0"/>
              <a:t>：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37" y="3048000"/>
            <a:ext cx="61245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57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　手動下載－實例演練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如果我們又打算進一步做資料處理及分析，可以先將下載的</a:t>
            </a:r>
            <a:r>
              <a:rPr lang="en-US" altLang="zh-TW" sz="2800" b="0" dirty="0"/>
              <a:t>CSV</a:t>
            </a:r>
            <a:r>
              <a:rPr lang="zh-TW" altLang="en-US" sz="2800" b="0" dirty="0"/>
              <a:t>檔匯入試算表軟體（如圖</a:t>
            </a:r>
            <a:r>
              <a:rPr lang="en-US" altLang="zh-TW" sz="2800" b="0" dirty="0"/>
              <a:t>11-5</a:t>
            </a:r>
            <a:r>
              <a:rPr lang="zh-TW" altLang="en-US" sz="2800" b="0" dirty="0"/>
              <a:t>）。</a:t>
            </a:r>
            <a:endParaRPr lang="zh-TW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72316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62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9F96EA-2D1A-3240-B72F-B538CCF9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從開放平台下載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01 </a:t>
            </a:r>
            <a:r>
              <a:rPr lang="zh-TW" altLang="en-US" b="0" dirty="0"/>
              <a:t>下載</a:t>
            </a:r>
          </a:p>
          <a:p>
            <a:pPr marL="0" indent="0">
              <a:buNone/>
            </a:pPr>
            <a:r>
              <a:rPr lang="zh-TW" altLang="en-US" b="0" dirty="0"/>
              <a:t>搜尋關鍵字「臺北市住宅竊盜點位資訊」，來到「臺北市政府資料開放平台」。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F0"/>
                </a:solidFill>
              </a:rPr>
              <a:t>1</a:t>
            </a:r>
            <a:r>
              <a:rPr lang="en-US" altLang="zh-TW" dirty="0"/>
              <a:t> </a:t>
            </a:r>
            <a:r>
              <a:rPr lang="zh-TW" altLang="en-US" sz="2800" b="0" dirty="0"/>
              <a:t>選取「使用資料 </a:t>
            </a:r>
            <a:r>
              <a:rPr lang="en-US" altLang="zh-TW" sz="2800" b="0" dirty="0"/>
              <a:t>/</a:t>
            </a:r>
            <a:r>
              <a:rPr lang="zh-TW" altLang="en-US" sz="2800" b="0" dirty="0"/>
              <a:t>下載」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 </a:t>
            </a:r>
            <a:r>
              <a:rPr lang="zh-TW" altLang="en-US" sz="2800" b="0" dirty="0"/>
              <a:t>儲存檔案</a:t>
            </a:r>
            <a:endParaRPr lang="zh-TW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95812"/>
            <a:ext cx="4314825" cy="36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69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44FDB5-249C-6B4B-86DD-C66654B6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匯入資料到試算表</a:t>
            </a:r>
            <a:r>
              <a:rPr kumimoji="1"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62222"/>
                </a:solidFill>
              </a:rPr>
              <a:t>Step 02 </a:t>
            </a:r>
            <a:r>
              <a:rPr lang="zh-TW" altLang="en-US" sz="2800" b="0" dirty="0"/>
              <a:t>匯入</a:t>
            </a:r>
          </a:p>
          <a:p>
            <a:pPr marL="0" indent="0">
              <a:buNone/>
            </a:pPr>
            <a:r>
              <a:rPr lang="zh-TW" altLang="en-US" sz="2800" b="0" dirty="0"/>
              <a:t>將下載的開放資料檔案匯入</a:t>
            </a:r>
            <a:r>
              <a:rPr lang="en-US" altLang="zh-TW" sz="2800" b="0" dirty="0"/>
              <a:t>Google</a:t>
            </a:r>
            <a:r>
              <a:rPr lang="zh-TW" altLang="en-US" sz="2800" b="0" dirty="0"/>
              <a:t>試算表。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400" b="0" dirty="0"/>
              <a:t>在</a:t>
            </a:r>
            <a:r>
              <a:rPr lang="en-US" altLang="zh-TW" sz="2400" b="0" dirty="0"/>
              <a:t>Google</a:t>
            </a:r>
            <a:r>
              <a:rPr lang="zh-TW" altLang="en-US" sz="2400" b="0" dirty="0"/>
              <a:t>雲端硬碟新增</a:t>
            </a:r>
            <a:r>
              <a:rPr lang="en-US" altLang="zh-TW" sz="2400" b="0" dirty="0"/>
              <a:t>Google</a:t>
            </a:r>
            <a:r>
              <a:rPr lang="zh-TW" altLang="en-US" sz="2400" b="0" dirty="0"/>
              <a:t>試算表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選取功能表「檔案 </a:t>
            </a:r>
            <a:r>
              <a:rPr lang="en-US" altLang="zh-TW" sz="2400" b="0" dirty="0"/>
              <a:t>/</a:t>
            </a:r>
            <a:br>
              <a:rPr lang="en-US" altLang="zh-TW" sz="2400" b="0" dirty="0"/>
            </a:br>
            <a:r>
              <a:rPr lang="en-US" altLang="zh-TW" sz="2400" b="0" dirty="0"/>
              <a:t> </a:t>
            </a:r>
            <a:r>
              <a:rPr lang="zh-TW" altLang="en-US" sz="2400" b="0" dirty="0"/>
              <a:t>匯入」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3</a:t>
            </a:r>
            <a:r>
              <a:rPr lang="en-US" altLang="zh-TW" sz="2400" dirty="0"/>
              <a:t> </a:t>
            </a:r>
            <a:r>
              <a:rPr lang="zh-TW" altLang="en-US" sz="2400" b="0" dirty="0"/>
              <a:t>上傳剛才下載的檔案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4</a:t>
            </a:r>
            <a:r>
              <a:rPr lang="en-US" altLang="zh-TW" sz="2400" dirty="0"/>
              <a:t> </a:t>
            </a:r>
            <a:r>
              <a:rPr lang="zh-TW" altLang="en-US" sz="2400" b="0" dirty="0"/>
              <a:t>選取「匯入資料」</a:t>
            </a:r>
            <a:endParaRPr lang="zh-TW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215" y="2971800"/>
            <a:ext cx="5291959" cy="3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91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828095-666F-7E4E-9BF0-026ACF7D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匯入資料到試算表</a:t>
            </a:r>
            <a:r>
              <a:rPr kumimoji="1"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結果如圖，共有近兩千筆記錄</a:t>
            </a:r>
            <a:endParaRPr lang="zh-TW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572250" cy="464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666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4CD77A-5E34-AD4F-B189-37B38AAA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應用範例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6FB6D47-5A21-2740-B4C7-A27002069D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搜集到這份資料後，就可以進行後續的處理及分析</a:t>
            </a:r>
            <a:endParaRPr lang="en-US" altLang="zh-TW" dirty="0"/>
          </a:p>
          <a:p>
            <a:pPr lvl="1"/>
            <a:r>
              <a:rPr lang="zh-TW" altLang="en-US" dirty="0"/>
              <a:t>例如：台北市政府就以這樣的開放資料製作出「住宅竊盜點位示意圖」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B3A8954-933A-B64B-9B8E-EEFA3DEB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96647"/>
            <a:ext cx="4191000" cy="33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28379F1-B5B9-9C4B-9854-21AD791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198B4CF-EDBC-BC4D-8D35-B20AFEE6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7" y="3243"/>
            <a:ext cx="8541187" cy="6504645"/>
          </a:xfrm>
          <a:prstGeom prst="rect">
            <a:avLst/>
          </a:prstGeom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xmlns="" id="{23759C46-6B19-0F4B-85BB-772650975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828800"/>
            <a:ext cx="1386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>
                <a:solidFill>
                  <a:srgbClr val="EB1B1B"/>
                </a:solidFill>
              </a:rPr>
              <a:t>y=2.2*x+82.6</a:t>
            </a:r>
            <a:r>
              <a:rPr lang="zh-TW" altLang="zh-TW" sz="1400" dirty="0">
                <a:solidFill>
                  <a:srgbClr val="EB1B1B"/>
                </a:solidFill>
              </a:rPr>
              <a:t> </a:t>
            </a:r>
            <a:endParaRPr lang="en-US" altLang="zh-TW" sz="1400" dirty="0">
              <a:solidFill>
                <a:srgbClr val="EB1B1B"/>
              </a:solidFill>
              <a:ea typeface="標楷體" panose="02010601000101010101" pitchFamily="2" charset="-120"/>
            </a:endParaRPr>
          </a:p>
        </p:txBody>
      </p:sp>
      <p:sp>
        <p:nvSpPr>
          <p:cNvPr id="6" name="AutoShape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B20398F-31B5-2749-ADEF-08D09A459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908" y="1831725"/>
            <a:ext cx="1218245" cy="343076"/>
          </a:xfrm>
          <a:prstGeom prst="actionButtonBlank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/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sz="2000" dirty="0">
                <a:ea typeface="標楷體" panose="02010601000101010101" pitchFamily="2" charset="-120"/>
              </a:rPr>
              <a:t>解</a:t>
            </a:r>
          </a:p>
        </p:txBody>
      </p:sp>
      <p:sp>
        <p:nvSpPr>
          <p:cNvPr id="7" name="Text Box 17">
            <a:extLst>
              <a:ext uri="{FF2B5EF4-FFF2-40B4-BE49-F238E27FC236}">
                <a16:creationId xmlns:a16="http://schemas.microsoft.com/office/drawing/2014/main" xmlns="" id="{98BF67D7-0561-C748-BDE6-873BAB920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331871"/>
            <a:ext cx="4988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CC0000"/>
                </a:solidFill>
                <a:ea typeface="標楷體" panose="02010601000101010101" pitchFamily="2" charset="-120"/>
              </a:rPr>
              <a:t>95.8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C19C10C-EF33-9E43-A68F-F72445C5F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83" y="228600"/>
            <a:ext cx="594317" cy="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16E21DE-623B-D04A-91AC-F7A4050A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　網路爬蟲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F9FCCCC-4451-424F-8A72-0F4663F180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網路爬蟲</a:t>
            </a:r>
            <a:endParaRPr lang="en-US" altLang="zh-TW" dirty="0"/>
          </a:p>
          <a:p>
            <a:pPr lvl="1"/>
            <a:r>
              <a:rPr lang="zh-TW" altLang="en-US" dirty="0"/>
              <a:t>可以設定時間，自動取得資料</a:t>
            </a:r>
            <a:endParaRPr lang="en-US" altLang="zh-TW" dirty="0"/>
          </a:p>
          <a:p>
            <a:pPr lvl="1"/>
            <a:r>
              <a:rPr lang="zh-TW" altLang="en-US" dirty="0"/>
              <a:t>儲存或馬上做資料處理</a:t>
            </a:r>
            <a:endParaRPr lang="en-US" altLang="zh-TW" dirty="0"/>
          </a:p>
          <a:p>
            <a:r>
              <a:rPr lang="zh-TW" altLang="en-US" dirty="0"/>
              <a:t>例如：分析社群網路、新聞報導等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09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157A92-4FE3-A145-99B7-29540911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語言是資料分析的好工具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250BB41-2B6C-3049-B780-CF8BE46A07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資料科學的領域，</a:t>
            </a:r>
            <a:r>
              <a:rPr lang="en" altLang="zh-TW" dirty="0"/>
              <a:t>Python</a:t>
            </a:r>
            <a:r>
              <a:rPr lang="zh-TW" altLang="en-US" dirty="0"/>
              <a:t>可以說是最知名的工具之一</a:t>
            </a:r>
            <a:endParaRPr lang="en-US" altLang="zh-TW" dirty="0"/>
          </a:p>
          <a:p>
            <a:r>
              <a:rPr lang="en" altLang="zh-TW" dirty="0"/>
              <a:t>Python</a:t>
            </a:r>
            <a:r>
              <a:rPr lang="zh-TW" altLang="en-US" dirty="0"/>
              <a:t>擁有豐富的資料科學套件</a:t>
            </a:r>
            <a:endParaRPr lang="en-US" altLang="zh-TW" dirty="0"/>
          </a:p>
          <a:p>
            <a:pPr lvl="1"/>
            <a:r>
              <a:rPr lang="zh-TW" altLang="en-US" dirty="0"/>
              <a:t>網路爬蟲</a:t>
            </a:r>
            <a:endParaRPr lang="en-US" altLang="zh-TW" dirty="0"/>
          </a:p>
          <a:p>
            <a:pPr lvl="1"/>
            <a:r>
              <a:rPr lang="zh-TW" altLang="en-US" dirty="0"/>
              <a:t>視覺化工具</a:t>
            </a:r>
            <a:endParaRPr lang="en-US" altLang="zh-TW" dirty="0"/>
          </a:p>
          <a:p>
            <a:pPr lvl="1"/>
            <a:r>
              <a:rPr lang="zh-TW" altLang="en-US" dirty="0"/>
              <a:t>機器學習</a:t>
            </a:r>
            <a:endParaRPr lang="en-US" altLang="zh-TW" dirty="0"/>
          </a:p>
          <a:p>
            <a:pPr lvl="1"/>
            <a:r>
              <a:rPr lang="zh-TW" altLang="en-US" dirty="0"/>
              <a:t>深度學習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" altLang="zh-TW" dirty="0"/>
              <a:t>Python</a:t>
            </a:r>
            <a:r>
              <a:rPr lang="zh-TW" altLang="en-US" dirty="0"/>
              <a:t>來撰寫較為簡單、快速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49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B2783E1-3FE6-304D-86C3-ED910C0A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輸入資料到試算表</a:t>
            </a:r>
            <a:r>
              <a:rPr lang="en-US" altLang="zh-TW" dirty="0"/>
              <a:t>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A6C8A49-FD15-6D4C-B95E-36F9EC89B4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儲存格選取</a:t>
            </a:r>
            <a:endParaRPr lang="en-US" altLang="zh-TW" dirty="0"/>
          </a:p>
          <a:p>
            <a:pPr lvl="1"/>
            <a:r>
              <a:rPr lang="zh-TW" altLang="en-US" dirty="0"/>
              <a:t>單一儲存格：以滑鼠直接點選</a:t>
            </a:r>
          </a:p>
          <a:p>
            <a:pPr lvl="1"/>
            <a:r>
              <a:rPr lang="zh-TW" altLang="en-US" dirty="0"/>
              <a:t>不相鄰儲存格：</a:t>
            </a:r>
            <a:r>
              <a:rPr lang="zh-TW" altLang="en-US" dirty="0" smtClean="0"/>
              <a:t>按住</a:t>
            </a:r>
            <a:r>
              <a:rPr lang="en" altLang="zh-TW" dirty="0" smtClean="0"/>
              <a:t>Ctrl</a:t>
            </a:r>
            <a:r>
              <a:rPr lang="zh-TW" altLang="en-US" dirty="0" smtClean="0"/>
              <a:t>鍵</a:t>
            </a:r>
            <a:r>
              <a:rPr lang="zh-TW" altLang="en-US" dirty="0"/>
              <a:t>不放，逐一選取其他不連續的儲存格</a:t>
            </a:r>
          </a:p>
          <a:p>
            <a:pPr lvl="1"/>
            <a:r>
              <a:rPr lang="zh-TW" altLang="en-US" dirty="0"/>
              <a:t>相鄰儲存格：直接以滑鼠拖曳選取</a:t>
            </a:r>
          </a:p>
          <a:p>
            <a:r>
              <a:rPr lang="zh-TW" altLang="en-US" dirty="0"/>
              <a:t>輸入資料</a:t>
            </a:r>
            <a:endParaRPr lang="en-US" altLang="zh-TW" dirty="0"/>
          </a:p>
          <a:p>
            <a:pPr lvl="1"/>
            <a:r>
              <a:rPr lang="zh-TW" altLang="en-US" dirty="0"/>
              <a:t>直接輸入數值、文字或計算式</a:t>
            </a:r>
          </a:p>
          <a:p>
            <a:pPr lvl="1"/>
            <a:r>
              <a:rPr lang="zh-TW" altLang="en-US" dirty="0"/>
              <a:t>輸入計算式時，先輸入等號</a:t>
            </a:r>
            <a:endParaRPr lang="en-US" altLang="zh-TW" dirty="0"/>
          </a:p>
          <a:p>
            <a:pPr lvl="2"/>
            <a:r>
              <a:rPr lang="zh-TW" altLang="en-US" dirty="0"/>
              <a:t>例如：在儲存格</a:t>
            </a:r>
            <a:r>
              <a:rPr lang="en" altLang="zh-TW" dirty="0"/>
              <a:t>E3</a:t>
            </a:r>
            <a:r>
              <a:rPr lang="zh-TW" altLang="en-US" dirty="0"/>
              <a:t>中輸入「</a:t>
            </a:r>
            <a:r>
              <a:rPr lang="en-US" altLang="zh-TW" dirty="0"/>
              <a:t>=</a:t>
            </a:r>
            <a:r>
              <a:rPr lang="en" altLang="zh-TW" dirty="0"/>
              <a:t>D3*0.05</a:t>
            </a:r>
            <a:r>
              <a:rPr lang="zh-TW" altLang="en" dirty="0"/>
              <a:t>」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67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08E17E1-C34A-0C48-8C0F-2C51DB6C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實例演練－網路爬蟲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0" dirty="0"/>
              <a:t>我們來練習從臺北市政府資料開放平台，取得空氣盒子的即時開放資料。我們將用</a:t>
            </a:r>
            <a:r>
              <a:rPr lang="en-US" altLang="zh-TW" sz="2800" b="0" dirty="0">
                <a:solidFill>
                  <a:srgbClr val="FF0000"/>
                </a:solidFill>
              </a:rPr>
              <a:t>4</a:t>
            </a:r>
            <a:r>
              <a:rPr lang="zh-TW" altLang="en-US" sz="2800" b="0" dirty="0">
                <a:solidFill>
                  <a:srgbClr val="FF0000"/>
                </a:solidFill>
              </a:rPr>
              <a:t>行程式碼</a:t>
            </a:r>
            <a:r>
              <a:rPr lang="zh-TW" altLang="en-US" sz="2800" b="0" dirty="0"/>
              <a:t>完成這項任務。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75FC3F4-E1C9-B24A-82F9-B92CCB43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" y="3075404"/>
            <a:ext cx="9144000" cy="36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50EB65D-8568-824D-B51C-FA74B9AA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取得空氣盒子即時偵測資料的網址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302752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Step 01 </a:t>
            </a:r>
            <a:r>
              <a:rPr lang="zh-TW" altLang="en-US" sz="2400" b="0" dirty="0"/>
              <a:t>取得空氣盒子即時偵測資料的網址</a:t>
            </a:r>
          </a:p>
          <a:p>
            <a:pPr marL="0" indent="0">
              <a:buNone/>
            </a:pPr>
            <a:r>
              <a:rPr lang="en-US" altLang="zh-TW" sz="2400" b="0" dirty="0"/>
              <a:t>https://tpairbox.blob.core.windows.net/blobfs/AirBoxData_V3.gz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zh-TW" altLang="en-US" sz="2000" b="0" dirty="0"/>
              <a:t>搜尋「空氣盒子  開放平台」 </a:t>
            </a:r>
            <a:r>
              <a:rPr lang="en-US" altLang="zh-TW" sz="2000" b="0" dirty="0"/>
              <a:t/>
            </a:r>
            <a:br>
              <a:rPr lang="en-US" altLang="zh-TW" sz="2000" b="0" dirty="0"/>
            </a:br>
            <a:r>
              <a:rPr lang="en-US" altLang="zh-TW" sz="2000" b="0" dirty="0">
                <a:solidFill>
                  <a:srgbClr val="00B0F0"/>
                </a:solidFill>
              </a:rPr>
              <a:t>2</a:t>
            </a:r>
            <a:r>
              <a:rPr lang="en-US" altLang="zh-TW" sz="2000" b="0" dirty="0"/>
              <a:t> </a:t>
            </a:r>
            <a:r>
              <a:rPr lang="zh-TW" altLang="en-US" sz="2000" b="0" dirty="0"/>
              <a:t>進入「資料集平台」點選「</a:t>
            </a:r>
            <a:r>
              <a:rPr lang="en-US" altLang="zh-TW" sz="2000" b="0" dirty="0" err="1"/>
              <a:t>airboxdata.gz</a:t>
            </a:r>
            <a:r>
              <a:rPr lang="zh-TW" altLang="en-US" sz="2000" b="0" dirty="0"/>
              <a:t>」  </a:t>
            </a:r>
            <a:r>
              <a:rPr lang="en-US" altLang="zh-TW" sz="2000" b="0" dirty="0"/>
              <a:t/>
            </a:r>
            <a:br>
              <a:rPr lang="en-US" altLang="zh-TW" sz="2000" b="0" dirty="0"/>
            </a:br>
            <a:r>
              <a:rPr lang="en-US" altLang="zh-TW" sz="2000" b="0" dirty="0">
                <a:solidFill>
                  <a:srgbClr val="00B0F0"/>
                </a:solidFill>
              </a:rPr>
              <a:t>3</a:t>
            </a:r>
            <a:r>
              <a:rPr lang="en-US" altLang="zh-TW" sz="2000" b="0" dirty="0"/>
              <a:t> </a:t>
            </a:r>
            <a:r>
              <a:rPr lang="zh-TW" altLang="en-US" sz="2000" b="0" dirty="0"/>
              <a:t>複製網址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4F0CCA5-6324-7940-96F6-8237C8F3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03335"/>
            <a:ext cx="4142153" cy="30922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B9F3E23-66BD-F44B-82B6-3F2493A7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49" y="3200400"/>
            <a:ext cx="4757351" cy="32004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xmlns="" id="{B7E22EBF-2258-2946-AD92-7BB9FEEA7D3F}"/>
              </a:ext>
            </a:extLst>
          </p:cNvPr>
          <p:cNvSpPr/>
          <p:nvPr/>
        </p:nvSpPr>
        <p:spPr>
          <a:xfrm>
            <a:off x="1524000" y="6096000"/>
            <a:ext cx="2209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xmlns="" id="{0374B729-5FF3-F940-9EC4-55111FE1BDDD}"/>
              </a:ext>
            </a:extLst>
          </p:cNvPr>
          <p:cNvSpPr/>
          <p:nvPr/>
        </p:nvSpPr>
        <p:spPr>
          <a:xfrm>
            <a:off x="6077432" y="4686300"/>
            <a:ext cx="1923568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658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4E75C67-14D2-C24E-B73C-EF584BE8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</a:t>
            </a:r>
            <a:r>
              <a:rPr lang="en" altLang="zh-TW" dirty="0"/>
              <a:t>JSON</a:t>
            </a:r>
            <a:r>
              <a:rPr lang="zh-TW" altLang="en-US" dirty="0"/>
              <a:t>格式資料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02 </a:t>
            </a:r>
            <a:r>
              <a:rPr lang="zh-TW" altLang="en-US" b="0" dirty="0"/>
              <a:t>爬蟲撰寫──</a:t>
            </a:r>
            <a:r>
              <a:rPr lang="en-US" altLang="zh-TW" dirty="0"/>
              <a:t>requests</a:t>
            </a:r>
            <a:r>
              <a:rPr lang="zh-TW" altLang="en-US" b="0" dirty="0"/>
              <a:t>套件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03 </a:t>
            </a:r>
            <a:r>
              <a:rPr lang="zh-TW" altLang="en-US" b="0" dirty="0"/>
              <a:t>取得</a:t>
            </a:r>
            <a:r>
              <a:rPr lang="en-US" altLang="zh-TW" b="0" dirty="0"/>
              <a:t>JSON</a:t>
            </a:r>
            <a:r>
              <a:rPr lang="zh-TW" altLang="en-US" b="0" dirty="0"/>
              <a:t>格式資料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65E9368-8E18-6B40-A1C8-70A3ABF6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918399"/>
            <a:ext cx="7918704" cy="10212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1FD7558-9415-F64D-BC3C-7A574673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21989"/>
            <a:ext cx="4572000" cy="2046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56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6720484-1852-CA43-98C9-93FD077E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觀察資料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6F3DA371-CEE6-A64F-899D-4A6EBE1CAC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0405" y="1412875"/>
            <a:ext cx="7678139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7CD853-0610-FB4C-A01A-31E41793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輸出檔案內資料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04 </a:t>
            </a:r>
            <a:r>
              <a:rPr lang="zh-TW" altLang="en-US" b="0" dirty="0"/>
              <a:t>只要四行程式。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04AB74D-9F68-A849-974C-49C31479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640814"/>
            <a:ext cx="8388096" cy="15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895B89D-5617-B444-9BA1-269CEC09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實力挑戰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F6FCF97-F4A3-7642-8D6A-24D039EEA3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7205" y="1600200"/>
            <a:ext cx="8153400" cy="1661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18C24BD-BC7C-1549-B488-FB36796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261525"/>
            <a:ext cx="5410200" cy="3429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878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F2A42BD-2963-9A45-B1AF-A51D1353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D2707F5D-3965-824A-87D3-EEB34C5746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5869" y="1412875"/>
            <a:ext cx="7987211" cy="48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84649EB-ECBD-1A4F-9312-AEA2ABD5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輸入資料到試算表</a:t>
            </a:r>
            <a:r>
              <a:rPr lang="en-US" altLang="zh-TW" dirty="0"/>
              <a:t>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AD1DA61-AAE2-B740-8078-8DDC3850EE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拖曳填滿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0BCDE3E-2BF6-F04A-9ACD-39D448ED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57400"/>
            <a:ext cx="7138906" cy="46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8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實例演練－零用錢預測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最近小夫老是向大家炫耀自己的四軸飛行器，胖虎忌妒之餘，決定自己存</a:t>
            </a:r>
            <a:r>
              <a:rPr lang="en-US" altLang="zh-TW" b="0" dirty="0"/>
              <a:t>3000</a:t>
            </a:r>
            <a:r>
              <a:rPr lang="zh-TW" altLang="en-US" b="0" dirty="0"/>
              <a:t>元買一台。胖虎跟媽媽提議，週六下午在家裡的雜貨店幫忙，領取當天營業額的</a:t>
            </a:r>
            <a:r>
              <a:rPr lang="en-US" altLang="zh-TW" b="0" dirty="0"/>
              <a:t>10%</a:t>
            </a:r>
            <a:r>
              <a:rPr lang="zh-TW" altLang="en-US" b="0" dirty="0"/>
              <a:t>做為零用錢。胖虎媽媽驚喜之餘，又覺得胖虎提出的酬勞太高，最終兩人達成協議：「胖虎週六、日下午都不准出去玩，必須待在店裡幫忙，而零用錢從營業額的</a:t>
            </a:r>
            <a:r>
              <a:rPr lang="en-US" altLang="zh-TW" b="0" dirty="0"/>
              <a:t>10%</a:t>
            </a:r>
            <a:r>
              <a:rPr lang="zh-TW" altLang="en-US" b="0" dirty="0"/>
              <a:t>降為</a:t>
            </a:r>
            <a:r>
              <a:rPr lang="en-US" altLang="zh-TW" b="0" dirty="0"/>
              <a:t>5%</a:t>
            </a:r>
            <a:r>
              <a:rPr lang="zh-TW" altLang="en-US" b="0" dirty="0"/>
              <a:t>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71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實例演練－零用錢預測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b="0" dirty="0"/>
              <a:t>資料搜集：兩個月以來，共</a:t>
            </a:r>
            <a:r>
              <a:rPr lang="en-US" altLang="zh-TW" b="0" dirty="0"/>
              <a:t>18</a:t>
            </a:r>
            <a:r>
              <a:rPr lang="zh-TW" altLang="en-US" b="0" dirty="0"/>
              <a:t>次的營業額數據。</a:t>
            </a:r>
          </a:p>
          <a:p>
            <a:r>
              <a:rPr lang="zh-TW" altLang="en-US" b="0" dirty="0"/>
              <a:t>資料處理：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資料清理 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由營業額算出打工薪水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累計薪水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視覺化圖表</a:t>
            </a:r>
          </a:p>
          <a:p>
            <a:r>
              <a:rPr lang="zh-TW" altLang="en-US" b="0" dirty="0"/>
              <a:t>資料分析：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是否已湊足</a:t>
            </a:r>
            <a:r>
              <a:rPr lang="en-US" altLang="zh-TW" b="0" dirty="0"/>
              <a:t>3000</a:t>
            </a:r>
            <a:r>
              <a:rPr lang="zh-TW" altLang="en-US" b="0" dirty="0"/>
              <a:t>元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預測還要打工多少次</a:t>
            </a:r>
            <a:endParaRPr lang="en-US" altLang="zh-TW" b="0" dirty="0"/>
          </a:p>
          <a:p>
            <a:pPr marL="834390" lvl="1" indent="-514350">
              <a:buFont typeface="Wingdings" panose="05000000000000000000" pitchFamily="2" charset="2"/>
              <a:buAutoNum type="circleNumWdWhitePlain"/>
            </a:pPr>
            <a:r>
              <a:rPr lang="zh-TW" altLang="en-US" b="0" dirty="0"/>
              <a:t>有何新的發現</a:t>
            </a:r>
          </a:p>
          <a:p>
            <a:r>
              <a:rPr lang="zh-TW" altLang="en-US" b="0" dirty="0"/>
              <a:t>採取行動：採取什麼行動讓目標儘快達成。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21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0CBD69B-B28C-6E44-8AB7-F20C0ED7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實例演練－零用錢預測預計結果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/>
              <a:t>以下我們從資料搜集開始，逐項實作，預計結果如下：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1</a:t>
            </a:r>
            <a:r>
              <a:rPr lang="en-US" altLang="zh-TW" sz="2800" dirty="0"/>
              <a:t> </a:t>
            </a:r>
            <a:r>
              <a:rPr lang="zh-TW" altLang="en-US" sz="2800" b="0" dirty="0"/>
              <a:t>實際的資料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2</a:t>
            </a:r>
            <a:r>
              <a:rPr lang="en-US" altLang="zh-TW" sz="2800" dirty="0"/>
              <a:t> </a:t>
            </a:r>
            <a:r>
              <a:rPr lang="zh-TW" altLang="en-US" sz="2800" b="0" dirty="0"/>
              <a:t>預測的資料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3</a:t>
            </a:r>
            <a:r>
              <a:rPr lang="en-US" altLang="zh-TW" sz="2800" dirty="0"/>
              <a:t> </a:t>
            </a:r>
            <a:r>
              <a:rPr lang="zh-TW" altLang="en-US" sz="2800" b="0" dirty="0"/>
              <a:t>薪水的折線圖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F0"/>
                </a:solidFill>
              </a:rPr>
              <a:t>4</a:t>
            </a:r>
            <a:r>
              <a:rPr lang="en-US" altLang="zh-TW" sz="2800" dirty="0"/>
              <a:t> </a:t>
            </a:r>
            <a:r>
              <a:rPr lang="zh-TW" altLang="en-US" sz="2800" b="0" dirty="0"/>
              <a:t>趨勢方程式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2A336A4-70A1-C347-8FF1-631537C9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36755"/>
            <a:ext cx="5857956" cy="38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8B0B167-0505-0B45-ACC1-8A942829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366"/>
            <a:ext cx="8455152" cy="818362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資料搜集：填入兩個月的營業額，共</a:t>
            </a:r>
            <a:r>
              <a:rPr lang="en-US" altLang="zh-TW" sz="3200" dirty="0"/>
              <a:t>18</a:t>
            </a:r>
            <a:r>
              <a:rPr lang="zh-TW" altLang="en-US" sz="3200" dirty="0"/>
              <a:t>筆紀錄</a:t>
            </a:r>
            <a:endParaRPr kumimoji="1"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62222"/>
                </a:solidFill>
              </a:rPr>
              <a:t>Step 02 </a:t>
            </a:r>
            <a:r>
              <a:rPr lang="zh-TW" altLang="en-US" b="0" dirty="0"/>
              <a:t>資料搜集：填入兩個月的營業額，共</a:t>
            </a:r>
            <a:r>
              <a:rPr lang="en-US" altLang="zh-TW" b="0" dirty="0"/>
              <a:t>18</a:t>
            </a:r>
            <a:r>
              <a:rPr lang="zh-TW" altLang="en-US" b="0" dirty="0"/>
              <a:t>筆紀錄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1CFD8A2-3902-D240-BB76-16F9B746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41086"/>
            <a:ext cx="5942326" cy="47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88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04E78Sample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04E78Sample</Template>
  <TotalTime>13148</TotalTime>
  <Words>1312</Words>
  <Application>Microsoft Office PowerPoint</Application>
  <PresentationFormat>如螢幕大小 (4:3)</PresentationFormat>
  <Paragraphs>168</Paragraphs>
  <Slides>46</Slides>
  <Notes>0</Notes>
  <HiddenSlides>15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04E78Sample</vt:lpstr>
      <vt:lpstr>第11章　資料處理及分析實作</vt:lpstr>
      <vt:lpstr>11-1　零用錢的預測</vt:lpstr>
      <vt:lpstr>試算表</vt:lpstr>
      <vt:lpstr>輸入資料到試算表(1/2)</vt:lpstr>
      <vt:lpstr>輸入資料到試算表(2/2)</vt:lpstr>
      <vt:lpstr>實例演練－零用錢預測</vt:lpstr>
      <vt:lpstr>實例演練－零用錢預測</vt:lpstr>
      <vt:lpstr>實例演練－零用錢預測預計結果</vt:lpstr>
      <vt:lpstr>資料搜集：填入兩個月的營業額，共18筆紀錄</vt:lpstr>
      <vt:lpstr>資料處理：資料清理(1/2)</vt:lpstr>
      <vt:lpstr>資料處理：資料清理(2/2)</vt:lpstr>
      <vt:lpstr>資料處理：由營業額算出打工薪水(1/2)</vt:lpstr>
      <vt:lpstr>資料處理：由營業額算出打工薪水(2/2)</vt:lpstr>
      <vt:lpstr>資料處理：累計薪水(1/5)</vt:lpstr>
      <vt:lpstr>資料處理：累計薪水(2/5)</vt:lpstr>
      <vt:lpstr>資料處理：累計薪水(3/5)</vt:lpstr>
      <vt:lpstr>資料處理：累計薪水(4/5)</vt:lpstr>
      <vt:lpstr>資料處理：累計薪水(5/5)</vt:lpstr>
      <vt:lpstr>資料處理：視覺化圖表(1/3)</vt:lpstr>
      <vt:lpstr>資料處理：視覺化圖表(2/3)</vt:lpstr>
      <vt:lpstr>資料處理：視覺化圖表(3/3)</vt:lpstr>
      <vt:lpstr>資料分析：是否已湊足3000元</vt:lpstr>
      <vt:lpstr>資料分析：預測還要打工多少次(1/2)</vt:lpstr>
      <vt:lpstr>資料分析：預測還要打工多少次(2/2)</vt:lpstr>
      <vt:lpstr>資料分析：有何新的發現</vt:lpstr>
      <vt:lpstr>資料分析：有何新的發現</vt:lpstr>
      <vt:lpstr>採取行動</vt:lpstr>
      <vt:lpstr>採取行動</vt:lpstr>
      <vt:lpstr>PowerPoint 簡報</vt:lpstr>
      <vt:lpstr>※　開放資料的取得</vt:lpstr>
      <vt:lpstr>　手動下載－實例演練</vt:lpstr>
      <vt:lpstr>　手動下載－實例演練</vt:lpstr>
      <vt:lpstr>從開放平台下載</vt:lpstr>
      <vt:lpstr>匯入資料到試算表(1/2)</vt:lpstr>
      <vt:lpstr>匯入資料到試算表(2/2)</vt:lpstr>
      <vt:lpstr>應用範例</vt:lpstr>
      <vt:lpstr>PowerPoint 簡報</vt:lpstr>
      <vt:lpstr>　網路爬蟲</vt:lpstr>
      <vt:lpstr>Python語言是資料分析的好工具</vt:lpstr>
      <vt:lpstr>實例演練－網路爬蟲</vt:lpstr>
      <vt:lpstr>取得空氣盒子即時偵測資料的網址</vt:lpstr>
      <vt:lpstr>取得JSON格式資料</vt:lpstr>
      <vt:lpstr>觀察資料</vt:lpstr>
      <vt:lpstr>輸出檔案內資料</vt:lpstr>
      <vt:lpstr>實力挑戰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chwa</cp:lastModifiedBy>
  <cp:revision>477</cp:revision>
  <cp:lastPrinted>2019-03-05T08:07:49Z</cp:lastPrinted>
  <dcterms:created xsi:type="dcterms:W3CDTF">2012-12-17T09:47:55Z</dcterms:created>
  <dcterms:modified xsi:type="dcterms:W3CDTF">2021-06-23T06:23:27Z</dcterms:modified>
</cp:coreProperties>
</file>